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8" r:id="rId3"/>
    <p:sldId id="270" r:id="rId4"/>
    <p:sldId id="269" r:id="rId5"/>
    <p:sldId id="264" r:id="rId6"/>
    <p:sldId id="267" r:id="rId7"/>
    <p:sldId id="258" r:id="rId8"/>
    <p:sldId id="260" r:id="rId9"/>
    <p:sldId id="261" r:id="rId10"/>
    <p:sldId id="271" r:id="rId11"/>
    <p:sldId id="263" r:id="rId12"/>
  </p:sldIdLst>
  <p:sldSz cx="9906000" cy="6858000" type="A4"/>
  <p:notesSz cx="6858000" cy="9144000"/>
  <p:defaultTextStyle>
    <a:defPPr>
      <a:defRPr lang="fr-FR"/>
    </a:defPPr>
    <a:lvl1pPr marL="0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3307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6614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79920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73227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66534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59841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53148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46455" algn="l" defTabSz="7866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4" autoAdjust="0"/>
    <p:restoredTop sz="82997" autoAdjust="0"/>
  </p:normalViewPr>
  <p:slideViewPr>
    <p:cSldViewPr>
      <p:cViewPr varScale="1">
        <p:scale>
          <a:sx n="71" d="100"/>
          <a:sy n="71" d="100"/>
        </p:scale>
        <p:origin x="1757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4EA5-3199-4AA8-AE0C-08D7023761E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C0BC-B6E7-472D-BDA7-B14B9AA913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3338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06675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0013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13351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66688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20026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73365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26702" algn="l" defTabSz="50667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aint-Just_(Marseille)" TargetMode="External"/><Relationship Id="rId3" Type="http://schemas.openxmlformats.org/officeDocument/2006/relationships/hyperlink" Target="https://fr.wikipedia.org/wiki/%C3%89glise_des_Chartreux_de_Marseille" TargetMode="External"/><Relationship Id="rId7" Type="http://schemas.openxmlformats.org/officeDocument/2006/relationships/hyperlink" Target="https://fr.wikipedia.org/wiki/Gaston_Deffer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Jarret_(rivi%C3%A8re)#cite_note-3" TargetMode="External"/><Relationship Id="rId11" Type="http://schemas.openxmlformats.org/officeDocument/2006/relationships/hyperlink" Target="https://fr.wikipedia.org/wiki/Ligne_1_du_m%C3%A9tro_de_Marseille" TargetMode="External"/><Relationship Id="rId5" Type="http://schemas.openxmlformats.org/officeDocument/2006/relationships/hyperlink" Target="https://fr.wikipedia.org/wiki/Jarret_(rivi%C3%A8re)#cite_note-2" TargetMode="External"/><Relationship Id="rId10" Type="http://schemas.openxmlformats.org/officeDocument/2006/relationships/hyperlink" Target="https://fr.wikipedia.org/wiki/La_Rose_(Marseille)" TargetMode="External"/><Relationship Id="rId4" Type="http://schemas.openxmlformats.org/officeDocument/2006/relationships/hyperlink" Target="https://fr.wikipedia.org/wiki/Vieux-Port_de_Marseille" TargetMode="External"/><Relationship Id="rId9" Type="http://schemas.openxmlformats.org/officeDocument/2006/relationships/hyperlink" Target="https://fr.wikipedia.org/wiki/La_Timone_(quartier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EC0BC-B6E7-472D-BDA7-B14B9AA9136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rivière du jarret  fait partie du Bassin Versant de l’Huveaune.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C0BC-B6E7-472D-BDA7-B14B9AA9136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18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Jarret est un affluent de l’Huveaune en</a:t>
            </a:r>
            <a:r>
              <a:rPr lang="fr-FR" baseline="0" dirty="0"/>
              <a:t> rive droite.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EC0BC-B6E7-472D-BDA7-B14B9AA9136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0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Le Jarret </a:t>
            </a:r>
            <a:r>
              <a:rPr lang="fr-FR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prend sa source entre les crêtes du Garlaban et de la chaîne de l’étoile à Pichauris (à Allauch). Après avoir parcouru 21 Km la rivière rejoint l’Huveaune</a:t>
            </a:r>
            <a:r>
              <a:rPr lang="fr-FR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est le seul fleuve traversant Marseille. Le Jarret est le principal affluent de L’Huveaune, il rejoins l’Huveaune avant son détournement de son lit naturel au barrage de la </a:t>
            </a:r>
            <a:r>
              <a:rPr lang="fr-FR" sz="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Pugette</a:t>
            </a:r>
            <a:r>
              <a:rPr lang="fr-FR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hauteur de St Margueritte </a:t>
            </a:r>
            <a:r>
              <a:rPr lang="fr-FR" sz="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Dromel</a:t>
            </a:r>
            <a:r>
              <a:rPr lang="fr-FR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C0BC-B6E7-472D-BDA7-B14B9AA9136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3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l'origine, le Jarret obliquait vers l'ouest à la hauteur de l'actuelle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Église des Chartreux de Marseille"/>
              </a:rPr>
              <a:t>église des Chartreux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allait se jeter dans le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ieux-Port de Marseille"/>
              </a:rPr>
              <a:t>Vieux Port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À la fin du </a:t>
            </a:r>
            <a:r>
              <a:rPr lang="fr-FR" sz="700" b="0" i="0" kern="1200" cap="sm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fr-FR" sz="7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siècle</a:t>
            </a:r>
            <a:r>
              <a:rPr lang="fr-FR" sz="7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peut-être au début du XIV</a:t>
            </a:r>
            <a:r>
              <a:rPr lang="fr-FR" sz="7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7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3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est dévié vers le sud et prend son cours actuel jusqu'à rejoindre l'Huveaune.</a:t>
            </a:r>
          </a:p>
          <a:p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carrefour sur la rocade du Jarret</a:t>
            </a:r>
          </a:p>
          <a:p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1954, le ruisseau s'étant peu à peu transformé en égout à ciel ouvert,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Gaston Defferre"/>
              </a:rPr>
              <a:t>Gaston Defferre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maire de Marseille, fait couvrir le lit du Jarret depuis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aint-Just (Marseille)"/>
              </a:rPr>
              <a:t>Saint-Just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jusqu'à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La Timone (quartier)"/>
              </a:rPr>
              <a:t>la Timone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Sur son emplacement est construite une rocade urbaine à deux fois trois voies (boulevards Jean-Moulin, </a:t>
            </a:r>
            <a:r>
              <a:rPr lang="fr-FR" sz="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Sakakini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Françoise-Duparc, Maréchal-Juin). Cette « rocade du Jarret » a été ensuite prolongée au sud jusqu'au confluent avec l'Huveaune (boulevards Jean-Moulin, </a:t>
            </a:r>
            <a:r>
              <a:rPr lang="fr-FR" sz="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Rabatau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Schloesing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puis vers le nord-est jusqu'à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La Rose (Marseille)"/>
              </a:rPr>
              <a:t>la Rose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même temps que la construction de la </a:t>
            </a:r>
            <a:r>
              <a:rPr lang="fr-FR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Ligne 1 du métro de Marseille"/>
              </a:rPr>
              <a:t>ligne 1 du métro de Marseille</a:t>
            </a:r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(avenue Jean-Paul-Sartre).</a:t>
            </a:r>
          </a:p>
          <a:p>
            <a:r>
              <a:rPr lang="fr-FR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Marseillais d'aujourd'hui, le Jarret n'est plus une rivière, mais un des principaux axes de circulation de la ville. (source Wikipédia)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C0BC-B6E7-472D-BDA7-B14B9AA9136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915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2"/>
          <a:lstStyle>
            <a:lvl1pPr marL="0" marR="47881" indent="0" algn="r">
              <a:buNone/>
              <a:defRPr>
                <a:solidFill>
                  <a:schemeClr val="tx1"/>
                </a:solidFill>
              </a:defRPr>
            </a:lvl1pPr>
            <a:lvl2pPr marL="478809" indent="0" algn="ctr">
              <a:buNone/>
            </a:lvl2pPr>
            <a:lvl3pPr marL="957616" indent="0" algn="ctr">
              <a:buNone/>
            </a:lvl3pPr>
            <a:lvl4pPr marL="1436425" indent="0" algn="ctr">
              <a:buNone/>
            </a:lvl4pPr>
            <a:lvl5pPr marL="1915234" indent="0" algn="ctr">
              <a:buNone/>
            </a:lvl5pPr>
            <a:lvl6pPr marL="2394041" indent="0" algn="ctr">
              <a:buNone/>
            </a:lvl6pPr>
            <a:lvl7pPr marL="2872850" indent="0" algn="ctr">
              <a:buNone/>
            </a:lvl7pPr>
            <a:lvl8pPr marL="3351659" indent="0" algn="ctr">
              <a:buNone/>
            </a:lvl8pPr>
            <a:lvl9pPr marL="3830466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7881" rIns="47881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1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7881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81" tIns="0" rIns="4788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32111" y="1859759"/>
            <a:ext cx="4378590" cy="654843"/>
          </a:xfrm>
        </p:spPr>
        <p:txBody>
          <a:bodyPr lIns="47881" tIns="0" rIns="4788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788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2" rIns="19152"/>
          <a:lstStyle>
            <a:lvl1pPr marL="0" indent="0" algn="l">
              <a:buNone/>
              <a:defRPr sz="14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2" tIns="47881" rIns="95762" bIns="4788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2" tIns="47881" rIns="95762" bIns="4788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400" y="1176996"/>
            <a:ext cx="2397252" cy="1582621"/>
          </a:xfrm>
        </p:spPr>
        <p:txBody>
          <a:bodyPr vert="horz" lIns="47881" tIns="47881" rIns="47881" bIns="47881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33" rIns="47881" bIns="47881" anchor="t"/>
          <a:lstStyle>
            <a:lvl1pPr marL="0" indent="0" algn="l">
              <a:spcBef>
                <a:spcPts val="262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50300" y="6356352"/>
            <a:ext cx="660400" cy="365125"/>
          </a:xfrm>
        </p:spPr>
        <p:txBody>
          <a:bodyPr/>
          <a:lstStyle/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776277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0318" y="5816600"/>
            <a:ext cx="9926637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2" tIns="47881" rIns="95762" bIns="478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746626" y="6219827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2" tIns="47881" rIns="95762" bIns="478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0318" y="-7144"/>
            <a:ext cx="9926637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2" tIns="47881" rIns="95762" bIns="478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746626" y="-7142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2" tIns="47881" rIns="95762" bIns="478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tIns="47881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 lIns="95762" tIns="47881" rIns="95762" bIns="47881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D6AABF-9793-4487-94E1-15FD62C3F945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889250" y="6356352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585200" y="6356352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13362-A796-4C0A-BA91-25E7F8C804C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7285" indent="-28728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332" indent="-2585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6" indent="-2585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902" indent="-22025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187" indent="-22025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472" indent="-22025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0996" indent="-19152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280" indent="-19152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65" indent="-19152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707666"/>
            <a:ext cx="9906000" cy="1282269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RIVIÈRE DU JARRET </a:t>
            </a:r>
          </a:p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 PARC DE LA RAVELLE</a:t>
            </a:r>
          </a:p>
        </p:txBody>
      </p:sp>
      <p:pic>
        <p:nvPicPr>
          <p:cNvPr id="6" name="Image 5" descr="IMGP4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49" y="1906349"/>
            <a:ext cx="9164587" cy="4758536"/>
          </a:xfrm>
          <a:prstGeom prst="rect">
            <a:avLst/>
          </a:prstGeom>
        </p:spPr>
      </p:pic>
      <p:pic>
        <p:nvPicPr>
          <p:cNvPr id="7" name="Image 6" descr="2013_Logo-Colineo-367x120p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050" y="189317"/>
            <a:ext cx="1545942" cy="50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_BVH_SIH.jpg"/>
          <p:cNvPicPr>
            <a:picLocks noChangeAspect="1"/>
          </p:cNvPicPr>
          <p:nvPr/>
        </p:nvPicPr>
        <p:blipFill>
          <a:blip r:embed="rId2" cstate="print"/>
          <a:srcRect l="11830" t="30615" r="52640" b="32357"/>
          <a:stretch>
            <a:fillRect/>
          </a:stretch>
        </p:blipFill>
        <p:spPr>
          <a:xfrm>
            <a:off x="632520" y="0"/>
            <a:ext cx="9106493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www.excurs.com/images/Le-Garla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215" y="836712"/>
            <a:ext cx="2183785" cy="1133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Image 4" descr="Marseille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2495738" cy="11533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9359" y="188640"/>
            <a:ext cx="229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</a:t>
            </a:r>
            <a:r>
              <a:rPr lang="fr-F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Jarret</a:t>
            </a:r>
          </a:p>
        </p:txBody>
      </p:sp>
      <p:sp>
        <p:nvSpPr>
          <p:cNvPr id="7" name="Croix 6"/>
          <p:cNvSpPr/>
          <p:nvPr/>
        </p:nvSpPr>
        <p:spPr>
          <a:xfrm rot="941763">
            <a:off x="4706952" y="2318856"/>
            <a:ext cx="360000" cy="360000"/>
          </a:xfrm>
          <a:prstGeom prst="plus">
            <a:avLst>
              <a:gd name="adj" fmla="val 41182"/>
            </a:avLst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48944" y="2564904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Parc de la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Ravelle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192.168.0.39\colineo-assenemce\3-MISSIONS\ANIMATION\4- Outils developpés\EAU\LRMD\le jarret\jarret rav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116" y="804857"/>
            <a:ext cx="6557573" cy="605314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41412" y="221714"/>
            <a:ext cx="8603042" cy="558994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3300" b="1" dirty="0"/>
              <a:t>Le Jarret au Parc de la Ravelle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_BVH_SIH.jpg"/>
          <p:cNvPicPr>
            <a:picLocks noChangeAspect="1"/>
          </p:cNvPicPr>
          <p:nvPr/>
        </p:nvPicPr>
        <p:blipFill>
          <a:blip r:embed="rId3" cstate="print"/>
          <a:srcRect l="10758" t="11607" r="11469" b="15473"/>
          <a:stretch>
            <a:fillRect/>
          </a:stretch>
        </p:blipFill>
        <p:spPr>
          <a:xfrm>
            <a:off x="0" y="260648"/>
            <a:ext cx="9906000" cy="6597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8810" y="5805264"/>
            <a:ext cx="799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</a:t>
            </a:r>
            <a:r>
              <a:rPr lang="fr-F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Bassin Versant de l’Huveaune</a:t>
            </a:r>
          </a:p>
        </p:txBody>
      </p:sp>
      <p:pic>
        <p:nvPicPr>
          <p:cNvPr id="7" name="Image 6" descr="SIBV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24003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_BVH_SIH.jpg"/>
          <p:cNvPicPr>
            <a:picLocks noChangeAspect="1"/>
          </p:cNvPicPr>
          <p:nvPr/>
        </p:nvPicPr>
        <p:blipFill>
          <a:blip r:embed="rId3" cstate="print"/>
          <a:srcRect l="10758" t="11607" r="11469" b="15473"/>
          <a:stretch>
            <a:fillRect/>
          </a:stretch>
        </p:blipFill>
        <p:spPr>
          <a:xfrm>
            <a:off x="0" y="116632"/>
            <a:ext cx="9906000" cy="6597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536" y="1484784"/>
            <a:ext cx="2240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Jarret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856656" y="2276872"/>
            <a:ext cx="648072" cy="648072"/>
          </a:xfrm>
          <a:prstGeom prst="straightConnector1">
            <a:avLst/>
          </a:prstGeom>
          <a:ln w="1524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61210" y="5957664"/>
            <a:ext cx="799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</a:t>
            </a:r>
            <a:r>
              <a:rPr lang="fr-F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Bassin Versant de l’Huveaune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_BVH_SIH.jpg"/>
          <p:cNvPicPr>
            <a:picLocks noChangeAspect="1"/>
          </p:cNvPicPr>
          <p:nvPr/>
        </p:nvPicPr>
        <p:blipFill>
          <a:blip r:embed="rId3" cstate="print"/>
          <a:srcRect l="11830" t="30615" r="52640" b="32357"/>
          <a:stretch>
            <a:fillRect/>
          </a:stretch>
        </p:blipFill>
        <p:spPr>
          <a:xfrm>
            <a:off x="560512" y="0"/>
            <a:ext cx="9106493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www.excurs.com/images/Le-Garlab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2215" y="836712"/>
            <a:ext cx="2183785" cy="1133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Image 4" descr="Marseille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53136"/>
            <a:ext cx="2495738" cy="11533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9359" y="188640"/>
            <a:ext cx="229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</a:t>
            </a:r>
            <a:r>
              <a:rPr lang="fr-F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Jarret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emes-provence.fr/wp-content/uploads/2010/03/jarrmo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117" y="740063"/>
            <a:ext cx="6598153" cy="59610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835003" y="254111"/>
            <a:ext cx="8376379" cy="666716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4000" b="1" dirty="0"/>
              <a:t>La rivière du Jarret en 1950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15.hostingpics.net/pics/753599Lejarretlacouverturedujar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90" y="934444"/>
            <a:ext cx="8282788" cy="574388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81798" y="0"/>
            <a:ext cx="8423175" cy="1159167"/>
          </a:xfrm>
          <a:prstGeom prst="rect">
            <a:avLst/>
          </a:prstGeom>
          <a:noFill/>
        </p:spPr>
        <p:txBody>
          <a:bodyPr wrap="square" lIns="50676" tIns="25338" rIns="50676" bIns="25338" rtlCol="0">
            <a:spAutoFit/>
          </a:bodyPr>
          <a:lstStyle/>
          <a:p>
            <a:pPr algn="just"/>
            <a:r>
              <a:rPr lang="fr-FR" sz="2400" dirty="0"/>
              <a:t>En 1954, le ruisseau s'étant peu à peu transformé en égout à ciel ouvert, Gaston Defferre, maire de Marseille, fait couvrir le lit du Jarret 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5.hostingpics.net/pics/983845Lejarretcouverturedujarret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4231" y="772460"/>
            <a:ext cx="8790224" cy="60855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6294" y="1938746"/>
            <a:ext cx="4600160" cy="666716"/>
          </a:xfrm>
          <a:prstGeom prst="rect">
            <a:avLst/>
          </a:prstGeom>
          <a:noFill/>
        </p:spPr>
        <p:txBody>
          <a:bodyPr wrap="none" lIns="50668" tIns="25334" rIns="50668" bIns="25334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rivière du Jarret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435" y="189317"/>
            <a:ext cx="8703947" cy="558994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3300" b="1" dirty="0"/>
              <a:t>Construction de la route sur le Jarret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736976" y="2636912"/>
            <a:ext cx="648072" cy="648072"/>
          </a:xfrm>
          <a:prstGeom prst="straightConnector1">
            <a:avLst/>
          </a:prstGeom>
          <a:ln w="1524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arret tunnel sous le parc du XXVIe cent Marseil (ancienne gare du Prado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59" y="1841556"/>
            <a:ext cx="9333480" cy="45312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772460"/>
            <a:ext cx="9905999" cy="558994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3300" b="1" dirty="0"/>
              <a:t>Partie du Jarret visible avant son recouvrement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rocadedujar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253" y="1938747"/>
            <a:ext cx="9218697" cy="41563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7435" y="966841"/>
            <a:ext cx="8703947" cy="666716"/>
          </a:xfrm>
          <a:prstGeom prst="rect">
            <a:avLst/>
          </a:prstGeom>
          <a:noFill/>
        </p:spPr>
        <p:txBody>
          <a:bodyPr wrap="square" lIns="50668" tIns="25334" rIns="50668" bIns="25334" rtlCol="0">
            <a:spAutoFit/>
          </a:bodyPr>
          <a:lstStyle/>
          <a:p>
            <a:pPr algn="ctr"/>
            <a:r>
              <a:rPr lang="fr-FR" sz="4000" b="1" dirty="0"/>
              <a:t>Voyez-vous la rivière ?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1316</TotalTime>
  <Words>390</Words>
  <Application>Microsoft Office PowerPoint</Application>
  <PresentationFormat>Format A4 (210 x 297 mm)</PresentationFormat>
  <Paragraphs>27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Colinéo-assenemce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Monique BERCET</dc:creator>
  <cp:lastModifiedBy>PACA MRE</cp:lastModifiedBy>
  <cp:revision>75</cp:revision>
  <dcterms:created xsi:type="dcterms:W3CDTF">2012-09-10T11:59:07Z</dcterms:created>
  <dcterms:modified xsi:type="dcterms:W3CDTF">2019-12-16T15:16:51Z</dcterms:modified>
</cp:coreProperties>
</file>